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56EA-0D4D-4230-B896-611D9655241A}" type="datetimeFigureOut">
              <a:rPr lang="en-IN" smtClean="0"/>
              <a:pPr/>
              <a:t>25-02-2020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B40C-434F-4846-AB00-0471CB2097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974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D42-85A6-4AFE-A87F-BA6961A940D9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619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A9A4-B5D9-4F37-852A-36DB907CC04F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0806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EE9-9887-454A-B89E-436927FFA3F1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025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654A-94F0-4362-BB5C-796CE1C8702A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633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B7B0-84E6-4CF2-AA74-7727C14A4419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14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165F-8E32-4FBE-A976-E1214C981939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42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F583-9AEE-427F-AF99-81F46F91ADB4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75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1C3A-587B-4706-89E1-8BF67B4FE9BA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6001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171B-1136-4AC9-98D9-67D91872409D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40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55E-0C8B-4192-BD75-9128F54F5517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697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E6D-53AA-497E-A68A-4EFB1D84D43F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131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D54F-D7C7-419D-B7EA-52C41D9F1C7E}" type="datetime1">
              <a:rPr lang="en-IN" smtClean="0"/>
              <a:pPr/>
              <a:t>25-02-2020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A02F-3754-465D-A8B1-6EFC1A0A7A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2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Module 5</a:t>
            </a:r>
            <a:br>
              <a:rPr lang="en-IN" dirty="0"/>
            </a:br>
            <a:r>
              <a:rPr lang="en-IN" dirty="0"/>
              <a:t>CAMS and ANALYSIS OF CAMS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7" name="Picture 12" descr="C:\Documents and Settings\Vinaya\My Documents\animations\cammov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29919"/>
            <a:ext cx="365760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am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9535" y="0"/>
            <a:ext cx="1974857" cy="24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4/41/Nockenwelle_ani.gif/220px-Nockenwelle_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22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319088"/>
            <a:ext cx="415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C). RISE-RETURN-RISE CAM (R-R-R)</a:t>
            </a:r>
          </a:p>
        </p:txBody>
      </p:sp>
      <p:pic>
        <p:nvPicPr>
          <p:cNvPr id="6" name="Picture 5" descr="sc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1990">
            <a:off x="2628899" y="1128712"/>
            <a:ext cx="6934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77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166688"/>
            <a:ext cx="617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2). ACCORDING TO THE TYPE OF FOLLOWER MOTION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300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A). WEDGE OR FLAT CAM</a:t>
            </a:r>
          </a:p>
        </p:txBody>
      </p:sp>
      <p:pic>
        <p:nvPicPr>
          <p:cNvPr id="7" name="Picture 9" descr="Copy of sc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8867">
            <a:off x="2019300" y="1174804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8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B). RADIAL OR DISC CAM</a:t>
            </a:r>
          </a:p>
        </p:txBody>
      </p:sp>
      <p:pic>
        <p:nvPicPr>
          <p:cNvPr id="6" name="Picture 4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40" y="444500"/>
            <a:ext cx="52578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can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298" y="491331"/>
            <a:ext cx="52578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can0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51225"/>
            <a:ext cx="52578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08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Pavana, Assistant Professor, SJEC, Mangaluru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599" y="228600"/>
            <a:ext cx="4666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A). CYLINDRICAL OR DRUM CAM</a:t>
            </a:r>
          </a:p>
        </p:txBody>
      </p:sp>
      <p:pic>
        <p:nvPicPr>
          <p:cNvPr id="6" name="Picture 9" descr="Copy of scan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741" y="1765300"/>
            <a:ext cx="80010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rumc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1459" y="2054200"/>
            <a:ext cx="5979616" cy="44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9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391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3). Classification based on constraint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85850" y="609600"/>
            <a:ext cx="335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A). Spring loaded or pre loaded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66800" y="4114800"/>
            <a:ext cx="250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B). Positive constraints</a:t>
            </a:r>
          </a:p>
        </p:txBody>
      </p:sp>
      <p:pic>
        <p:nvPicPr>
          <p:cNvPr id="8" name="Picture 4" descr="sp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130" y="792956"/>
            <a:ext cx="3733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opy of scan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459" y="3938954"/>
            <a:ext cx="3903318" cy="241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4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24200" y="152400"/>
            <a:ext cx="281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TERMINOLOGY</a:t>
            </a:r>
          </a:p>
        </p:txBody>
      </p:sp>
      <p:pic>
        <p:nvPicPr>
          <p:cNvPr id="7" name="Picture 6" descr="C:\Users\PKB\Desktop\terminolog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243" y="671512"/>
            <a:ext cx="8170301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177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6096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Types of follower motion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8229600" cy="39624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kern="0" dirty="0">
                <a:latin typeface="+mn-lt"/>
              </a:rPr>
              <a:t>Follower motion with,</a:t>
            </a:r>
          </a:p>
          <a:p>
            <a:pPr marL="990600" lvl="1" indent="-533400">
              <a:spcBef>
                <a:spcPct val="20000"/>
              </a:spcBef>
              <a:buClr>
                <a:schemeClr val="folHlink"/>
              </a:buClr>
              <a:buFontTx/>
              <a:buAutoNum type="alphaLcParenR"/>
              <a:defRPr/>
            </a:pPr>
            <a:r>
              <a:rPr lang="en-US" sz="2800" kern="0" dirty="0">
                <a:latin typeface="+mn-lt"/>
              </a:rPr>
              <a:t>Uniform velocity</a:t>
            </a:r>
          </a:p>
          <a:p>
            <a:pPr marL="990600" lvl="1" indent="-533400">
              <a:spcBef>
                <a:spcPct val="20000"/>
              </a:spcBef>
              <a:buClr>
                <a:schemeClr val="folHlink"/>
              </a:buClr>
              <a:buFontTx/>
              <a:buAutoNum type="alphaLcParenR"/>
              <a:defRPr/>
            </a:pPr>
            <a:r>
              <a:rPr lang="en-US" sz="2800" kern="0" dirty="0">
                <a:latin typeface="+mn-lt"/>
              </a:rPr>
              <a:t>Modified uniform velocity</a:t>
            </a:r>
          </a:p>
          <a:p>
            <a:pPr marL="990600" lvl="1" indent="-533400">
              <a:spcBef>
                <a:spcPct val="20000"/>
              </a:spcBef>
              <a:buClr>
                <a:schemeClr val="folHlink"/>
              </a:buClr>
              <a:buFontTx/>
              <a:buAutoNum type="alphaLcParenR"/>
              <a:defRPr/>
            </a:pPr>
            <a:r>
              <a:rPr lang="en-US" sz="2800" kern="0" dirty="0">
                <a:latin typeface="+mn-lt"/>
              </a:rPr>
              <a:t>Uniform acceleration and deceleration</a:t>
            </a:r>
          </a:p>
          <a:p>
            <a:pPr marL="990600" lvl="1" indent="-533400">
              <a:spcBef>
                <a:spcPct val="20000"/>
              </a:spcBef>
              <a:buClr>
                <a:schemeClr val="folHlink"/>
              </a:buClr>
              <a:buFontTx/>
              <a:buAutoNum type="alphaLcParenR"/>
              <a:defRPr/>
            </a:pPr>
            <a:r>
              <a:rPr lang="en-US" sz="2800" kern="0" dirty="0">
                <a:latin typeface="+mn-lt"/>
              </a:rPr>
              <a:t>Simple harmonic motion</a:t>
            </a:r>
          </a:p>
          <a:p>
            <a:pPr marL="990600" lvl="1" indent="-533400">
              <a:spcBef>
                <a:spcPct val="20000"/>
              </a:spcBef>
              <a:buClr>
                <a:schemeClr val="folHlink"/>
              </a:buClr>
              <a:buFontTx/>
              <a:buAutoNum type="alphaLcParenR"/>
              <a:defRPr/>
            </a:pPr>
            <a:r>
              <a:rPr lang="en-US" sz="2800" kern="0" dirty="0">
                <a:latin typeface="+mn-lt"/>
              </a:rPr>
              <a:t>Cycloidal motion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4039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b="1" u="sng" dirty="0"/>
              <a:t>Important Formulae: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10" t="32726" r="25704" b="8758"/>
          <a:stretch/>
        </p:blipFill>
        <p:spPr>
          <a:xfrm>
            <a:off x="2117480" y="1083519"/>
            <a:ext cx="7957039" cy="54553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8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33" y="1055078"/>
            <a:ext cx="106773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latin typeface="Times New Roman" panose="02020603050405020304" pitchFamily="18" charset="0"/>
              </a:rPr>
              <a:t>Module 5</a:t>
            </a:r>
          </a:p>
          <a:p>
            <a:r>
              <a:rPr lang="en-IN" sz="3600" b="1" dirty="0">
                <a:latin typeface="Times New Roman" panose="02020603050405020304" pitchFamily="18" charset="0"/>
              </a:rPr>
              <a:t>Cams: </a:t>
            </a:r>
            <a:r>
              <a:rPr lang="en-IN" sz="3600" dirty="0">
                <a:latin typeface="Times New Roman" panose="02020603050405020304" pitchFamily="18" charset="0"/>
              </a:rPr>
              <a:t>Types of cams, types of followers. displacement, velocity and acceleration curves for uniform velocity, Simple Harmonic Motion, Uniform Acceleration </a:t>
            </a:r>
            <a:r>
              <a:rPr lang="en-IN" sz="3600" dirty="0" err="1">
                <a:latin typeface="Times New Roman" panose="02020603050405020304" pitchFamily="18" charset="0"/>
              </a:rPr>
              <a:t>Retradation</a:t>
            </a:r>
            <a:r>
              <a:rPr lang="en-IN" sz="3600" dirty="0">
                <a:latin typeface="Times New Roman" panose="02020603050405020304" pitchFamily="18" charset="0"/>
              </a:rPr>
              <a:t>, Cycloidal motion. Cam profiles: disc cam with reciprocating / oscillating follower having knife-edge, roller and flat-face follower inline and offset.</a:t>
            </a:r>
          </a:p>
          <a:p>
            <a:r>
              <a:rPr lang="en-IN" sz="3600" b="1" dirty="0">
                <a:latin typeface="Times New Roman" panose="02020603050405020304" pitchFamily="18" charset="0"/>
              </a:rPr>
              <a:t>Analysis of Cams: </a:t>
            </a:r>
            <a:r>
              <a:rPr lang="en-IN" sz="3600" dirty="0">
                <a:latin typeface="Times New Roman" panose="02020603050405020304" pitchFamily="18" charset="0"/>
              </a:rPr>
              <a:t>Analysis of arc cam with flat faced follower.								</a:t>
            </a:r>
            <a:r>
              <a:rPr lang="en-IN" sz="3600" b="1" dirty="0">
                <a:latin typeface="Times New Roman" panose="02020603050405020304" pitchFamily="18" charset="0"/>
              </a:rPr>
              <a:t>10 Hours</a:t>
            </a:r>
            <a:endParaRPr lang="en-IN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55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u="sng" dirty="0"/>
              <a:t>CAMS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9255"/>
          </a:xfrm>
        </p:spPr>
        <p:txBody>
          <a:bodyPr/>
          <a:lstStyle/>
          <a:p>
            <a:pPr algn="just"/>
            <a:r>
              <a:rPr lang="en-US" altLang="en-US" dirty="0"/>
              <a:t>Cam - A mechanical device used to transmit motion to a follower by direct contact. </a:t>
            </a:r>
          </a:p>
          <a:p>
            <a:pPr algn="just"/>
            <a:r>
              <a:rPr lang="en-US" altLang="en-US" dirty="0"/>
              <a:t> Cam – driver; Follower - driven </a:t>
            </a:r>
          </a:p>
          <a:p>
            <a:pPr algn="just"/>
            <a:r>
              <a:rPr lang="en-US" altLang="en-US" dirty="0"/>
              <a:t>In a cam - follower pair, the cam normally rotates while the follower may translate or oscillate. </a:t>
            </a:r>
          </a:p>
          <a:p>
            <a:endParaRPr lang="en-IN" dirty="0"/>
          </a:p>
        </p:txBody>
      </p:sp>
      <p:pic>
        <p:nvPicPr>
          <p:cNvPr id="4" name="Picture 4" descr="sp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458179" y="365125"/>
            <a:ext cx="1895621" cy="1289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59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676"/>
            <a:ext cx="10515600" cy="13255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CLASSIFICATION OF FOLLOWER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42" y="9789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</a:rPr>
              <a:t>1) According to the surface in contact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9" name="Picture 11" descr="ff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6158" y="3910012"/>
            <a:ext cx="25146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7700" y="1750218"/>
            <a:ext cx="3200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0400" indent="-660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n-lt"/>
              </a:rPr>
              <a:t>(a) Knife edge follower </a:t>
            </a: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n-lt"/>
              </a:rPr>
              <a:t>(b) Roller follower </a:t>
            </a: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n-lt"/>
              </a:rPr>
              <a:t>(c) Flat faced follower</a:t>
            </a:r>
          </a:p>
          <a:p>
            <a:pPr marL="660400" indent="-660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n-lt"/>
              </a:rPr>
              <a:t>(d) Spherical follower</a:t>
            </a:r>
            <a:endParaRPr lang="en-US" sz="4000" kern="0" dirty="0">
              <a:latin typeface="+mn-lt"/>
            </a:endParaRPr>
          </a:p>
        </p:txBody>
      </p:sp>
      <p:pic>
        <p:nvPicPr>
          <p:cNvPr id="13" name="Picture 4" descr="scan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858" y="1533811"/>
            <a:ext cx="7391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40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97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3). According to the position of the follower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" y="838200"/>
            <a:ext cx="402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dirty="0"/>
              <a:t>a)	Radial (in line) follower</a:t>
            </a:r>
          </a:p>
        </p:txBody>
      </p:sp>
      <p:pic>
        <p:nvPicPr>
          <p:cNvPr id="7" name="Picture 4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643" y="1953419"/>
            <a:ext cx="8339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469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4800" y="685800"/>
            <a:ext cx="297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dirty="0"/>
              <a:t>a)	Offset follower</a:t>
            </a:r>
          </a:p>
        </p:txBody>
      </p:sp>
      <p:pic>
        <p:nvPicPr>
          <p:cNvPr id="6" name="Picture 4" descr="scan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5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584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271463"/>
            <a:ext cx="7772400" cy="1176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676400"/>
            <a:ext cx="7772400" cy="3429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3200" kern="0">
                <a:latin typeface="+mn-lt"/>
              </a:rPr>
              <a:t>Rise- Cam causes follower to rise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3200" kern="0">
                <a:latin typeface="+mn-lt"/>
              </a:rPr>
              <a:t>Fall - Cam causes follower to fall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3200" kern="0">
                <a:latin typeface="+mn-lt"/>
              </a:rPr>
              <a:t>Dwell - No output motion for a specified period of input motion</a:t>
            </a:r>
            <a:endParaRPr lang="en-US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4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416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CLASSIFICATION OF CAMS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423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A). DWELL-RISE-DWELL CAM (D-R-D)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617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1). ACCORDING TO THE TYPE OF FOLLOWER MOTION</a:t>
            </a:r>
          </a:p>
        </p:txBody>
      </p:sp>
      <p:pic>
        <p:nvPicPr>
          <p:cNvPr id="17" name="Picture 7" descr="Copy of sc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219" y="1723231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57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A02F-3754-465D-A8B1-6EFC1A0A7A86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3725" y="381000"/>
            <a:ext cx="550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B). DWELL-RISE-RETURN-DWELL CAM (D-R-R-D)</a:t>
            </a:r>
          </a:p>
        </p:txBody>
      </p:sp>
      <p:pic>
        <p:nvPicPr>
          <p:cNvPr id="6" name="Picture 5" descr="Copy of 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090" y="102235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54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321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Module 5 CAMS and ANALYSIS OF CAMS</vt:lpstr>
      <vt:lpstr>Slide 2</vt:lpstr>
      <vt:lpstr>CAMS</vt:lpstr>
      <vt:lpstr>CLASSIFICATION OF FOLLOWER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Important Formulae: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CAMS and ANALYSIS OF CAMS</dc:title>
  <dc:creator>Pavana B</dc:creator>
  <cp:lastModifiedBy>mechlab</cp:lastModifiedBy>
  <cp:revision>31</cp:revision>
  <dcterms:created xsi:type="dcterms:W3CDTF">2017-03-02T00:09:33Z</dcterms:created>
  <dcterms:modified xsi:type="dcterms:W3CDTF">2020-02-25T05:36:45Z</dcterms:modified>
</cp:coreProperties>
</file>